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95" r:id="rId2"/>
    <p:sldId id="259" r:id="rId3"/>
    <p:sldId id="260" r:id="rId4"/>
    <p:sldId id="261" r:id="rId5"/>
    <p:sldId id="298" r:id="rId6"/>
    <p:sldId id="296" r:id="rId7"/>
    <p:sldId id="263" r:id="rId8"/>
    <p:sldId id="264" r:id="rId9"/>
    <p:sldId id="265" r:id="rId10"/>
    <p:sldId id="267" r:id="rId11"/>
    <p:sldId id="268" r:id="rId12"/>
    <p:sldId id="269" r:id="rId13"/>
    <p:sldId id="270" r:id="rId14"/>
    <p:sldId id="271" r:id="rId15"/>
    <p:sldId id="272" r:id="rId16"/>
    <p:sldId id="274" r:id="rId17"/>
    <p:sldId id="297" r:id="rId18"/>
    <p:sldId id="294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0" d="100"/>
          <a:sy n="80" d="100"/>
        </p:scale>
        <p:origin x="-1086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5ADF0F-60DB-4859-9F64-0F938C516ABA}" type="datetimeFigureOut">
              <a:rPr lang="en-US" smtClean="0"/>
              <a:t>5/29/2019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E3604-498F-43FF-8A3B-ECDD481897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6269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5ADF0F-60DB-4859-9F64-0F938C516ABA}" type="datetimeFigureOut">
              <a:rPr lang="en-US" smtClean="0"/>
              <a:t>5/29/2019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E3604-498F-43FF-8A3B-ECDD481897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07003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5ADF0F-60DB-4859-9F64-0F938C516ABA}" type="datetimeFigureOut">
              <a:rPr lang="en-US" smtClean="0"/>
              <a:t>5/29/2019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E3604-498F-43FF-8A3B-ECDD481897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47215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5ADF0F-60DB-4859-9F64-0F938C516ABA}" type="datetimeFigureOut">
              <a:rPr lang="en-US" smtClean="0"/>
              <a:t>5/29/2019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E3604-498F-43FF-8A3B-ECDD481897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63825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5ADF0F-60DB-4859-9F64-0F938C516ABA}" type="datetimeFigureOut">
              <a:rPr lang="en-US" smtClean="0"/>
              <a:t>5/29/2019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E3604-498F-43FF-8A3B-ECDD481897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96844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5ADF0F-60DB-4859-9F64-0F938C516ABA}" type="datetimeFigureOut">
              <a:rPr lang="en-US" smtClean="0"/>
              <a:t>5/29/2019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E3604-498F-43FF-8A3B-ECDD481897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15801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5ADF0F-60DB-4859-9F64-0F938C516ABA}" type="datetimeFigureOut">
              <a:rPr lang="en-US" smtClean="0"/>
              <a:t>5/29/2019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E3604-498F-43FF-8A3B-ECDD481897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16283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5ADF0F-60DB-4859-9F64-0F938C516ABA}" type="datetimeFigureOut">
              <a:rPr lang="en-US" smtClean="0"/>
              <a:t>5/29/2019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E3604-498F-43FF-8A3B-ECDD481897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64444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5ADF0F-60DB-4859-9F64-0F938C516ABA}" type="datetimeFigureOut">
              <a:rPr lang="en-US" smtClean="0"/>
              <a:t>5/29/2019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E3604-498F-43FF-8A3B-ECDD481897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23867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5ADF0F-60DB-4859-9F64-0F938C516ABA}" type="datetimeFigureOut">
              <a:rPr lang="en-US" smtClean="0"/>
              <a:t>5/29/2019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E3604-498F-43FF-8A3B-ECDD481897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02915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5ADF0F-60DB-4859-9F64-0F938C516ABA}" type="datetimeFigureOut">
              <a:rPr lang="en-US" smtClean="0"/>
              <a:t>5/29/2019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E3604-498F-43FF-8A3B-ECDD481897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55245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5ADF0F-60DB-4859-9F64-0F938C516ABA}" type="datetimeFigureOut">
              <a:rPr lang="en-US" smtClean="0"/>
              <a:t>5/29/2019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0E3604-498F-43FF-8A3B-ECDD481897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74782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 smtClean="0">
                <a:latin typeface="Arial Rounded MT Bold" pitchFamily="34" charset="0"/>
                <a:cs typeface="Times New Roman" pitchFamily="18" charset="0"/>
              </a:rPr>
              <a:t>Cancer Diagnosis, Staging &amp; Goals of Therapy</a:t>
            </a:r>
            <a:endParaRPr lang="en-US" dirty="0">
              <a:latin typeface="Arial Rounded MT Bold" pitchFamily="34" charset="0"/>
              <a:cs typeface="Times New Roman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b="1" dirty="0" smtClean="0">
                <a:ea typeface="Tahoma" pitchFamily="34" charset="0"/>
                <a:cs typeface="Tahoma" pitchFamily="34" charset="0"/>
              </a:rPr>
              <a:t>Chemosafe Kenya 2019</a:t>
            </a:r>
            <a:endParaRPr lang="en-US" b="1" dirty="0">
              <a:ea typeface="Tahoma" pitchFamily="34" charset="0"/>
              <a:cs typeface="Tahoma" pitchFamily="34" charset="0"/>
            </a:endParaRPr>
          </a:p>
        </p:txBody>
      </p:sp>
      <p:pic>
        <p:nvPicPr>
          <p:cNvPr id="4" name="Picture 3" descr="MOH"/>
          <p:cNvPicPr/>
          <p:nvPr/>
        </p:nvPicPr>
        <p:blipFill>
          <a:blip r:embed="rId2" cstate="print"/>
          <a:srcRect l="26984" t="27005" r="26984" b="28593"/>
          <a:stretch>
            <a:fillRect/>
          </a:stretch>
        </p:blipFill>
        <p:spPr bwMode="auto">
          <a:xfrm>
            <a:off x="7570022" y="5013176"/>
            <a:ext cx="1573978" cy="1496112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0522528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cs typeface="Times New Roman" pitchFamily="18" charset="0"/>
              </a:rPr>
              <a:t>Staging</a:t>
            </a:r>
            <a:endParaRPr lang="en-US" b="1" dirty="0"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97152"/>
          </a:xfrm>
        </p:spPr>
        <p:txBody>
          <a:bodyPr/>
          <a:lstStyle/>
          <a:p>
            <a:r>
              <a:rPr lang="en-US" dirty="0" smtClean="0">
                <a:ea typeface="Tahoma" pitchFamily="34" charset="0"/>
                <a:cs typeface="Tahoma" pitchFamily="34" charset="0"/>
              </a:rPr>
              <a:t>Used to describe the extent of cancer in the body </a:t>
            </a:r>
          </a:p>
          <a:p>
            <a:pPr marL="0" indent="0">
              <a:buNone/>
            </a:pPr>
            <a:r>
              <a:rPr lang="en-US" dirty="0" smtClean="0">
                <a:ea typeface="Tahoma" pitchFamily="34" charset="0"/>
                <a:cs typeface="Tahoma" pitchFamily="34" charset="0"/>
              </a:rPr>
              <a:t>• Based on the tumor size and whether the cancer has spread to nearby areas, lymph </a:t>
            </a:r>
            <a:r>
              <a:rPr lang="en-US" dirty="0" smtClean="0">
                <a:ea typeface="Tahoma" pitchFamily="34" charset="0"/>
                <a:cs typeface="Tahoma" pitchFamily="34" charset="0"/>
              </a:rPr>
              <a:t>nodes or </a:t>
            </a:r>
            <a:r>
              <a:rPr lang="en-US" dirty="0" smtClean="0">
                <a:ea typeface="Tahoma" pitchFamily="34" charset="0"/>
                <a:cs typeface="Tahoma" pitchFamily="34" charset="0"/>
              </a:rPr>
              <a:t>distant parts of the </a:t>
            </a:r>
            <a:r>
              <a:rPr lang="en-US" dirty="0" smtClean="0">
                <a:ea typeface="Tahoma" pitchFamily="34" charset="0"/>
                <a:cs typeface="Tahoma" pitchFamily="34" charset="0"/>
              </a:rPr>
              <a:t>body</a:t>
            </a:r>
            <a:endParaRPr lang="en-US" dirty="0" smtClean="0">
              <a:ea typeface="Tahoma" pitchFamily="34" charset="0"/>
              <a:cs typeface="Tahoma" pitchFamily="34" charset="0"/>
            </a:endParaRPr>
          </a:p>
          <a:p>
            <a:pPr marL="0" indent="0">
              <a:buNone/>
            </a:pPr>
            <a:r>
              <a:rPr lang="en-US" dirty="0" smtClean="0">
                <a:ea typeface="Tahoma" pitchFamily="34" charset="0"/>
                <a:cs typeface="Tahoma" pitchFamily="34" charset="0"/>
              </a:rPr>
              <a:t>• TNM – commonly used for solid tumors</a:t>
            </a:r>
          </a:p>
          <a:p>
            <a:endParaRPr lang="en-US" dirty="0">
              <a:ea typeface="Tahoma" pitchFamily="34" charset="0"/>
              <a:cs typeface="Tahoma" pitchFamily="34" charset="0"/>
            </a:endParaRPr>
          </a:p>
        </p:txBody>
      </p:sp>
      <p:pic>
        <p:nvPicPr>
          <p:cNvPr id="4" name="Picture 3" descr="MOH"/>
          <p:cNvPicPr/>
          <p:nvPr/>
        </p:nvPicPr>
        <p:blipFill>
          <a:blip r:embed="rId2" cstate="print"/>
          <a:srcRect l="26984" t="27005" r="26984" b="28593"/>
          <a:stretch>
            <a:fillRect/>
          </a:stretch>
        </p:blipFill>
        <p:spPr bwMode="auto">
          <a:xfrm>
            <a:off x="7884368" y="5013176"/>
            <a:ext cx="1259632" cy="1496112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2254291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cs typeface="Times New Roman" pitchFamily="18" charset="0"/>
              </a:rPr>
              <a:t>Staging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ea typeface="Tahoma" pitchFamily="34" charset="0"/>
                <a:cs typeface="Tahoma" pitchFamily="34" charset="0"/>
              </a:rPr>
              <a:t>T = TUMOR Size of primary tumor plus extension into local tissue</a:t>
            </a:r>
          </a:p>
          <a:p>
            <a:endParaRPr lang="en-US" dirty="0" smtClean="0">
              <a:ea typeface="Tahoma" pitchFamily="34" charset="0"/>
              <a:cs typeface="Tahoma" pitchFamily="34" charset="0"/>
            </a:endParaRPr>
          </a:p>
          <a:p>
            <a:r>
              <a:rPr lang="en-US" dirty="0" smtClean="0">
                <a:ea typeface="Tahoma" pitchFamily="34" charset="0"/>
                <a:cs typeface="Tahoma" pitchFamily="34" charset="0"/>
              </a:rPr>
              <a:t>N = NODES Lymph node involvement</a:t>
            </a:r>
          </a:p>
          <a:p>
            <a:pPr marL="0" indent="0">
              <a:buNone/>
            </a:pPr>
            <a:endParaRPr lang="en-US" dirty="0" smtClean="0">
              <a:ea typeface="Tahoma" pitchFamily="34" charset="0"/>
              <a:cs typeface="Tahoma" pitchFamily="34" charset="0"/>
            </a:endParaRPr>
          </a:p>
          <a:p>
            <a:r>
              <a:rPr lang="en-US" dirty="0" smtClean="0">
                <a:ea typeface="Tahoma" pitchFamily="34" charset="0"/>
                <a:cs typeface="Tahoma" pitchFamily="34" charset="0"/>
              </a:rPr>
              <a:t>M = METASTASIS Spread to distant location(s)</a:t>
            </a:r>
          </a:p>
          <a:p>
            <a:endParaRPr lang="en-US" dirty="0"/>
          </a:p>
        </p:txBody>
      </p:sp>
      <p:pic>
        <p:nvPicPr>
          <p:cNvPr id="4" name="Picture 3" descr="MOH"/>
          <p:cNvPicPr/>
          <p:nvPr/>
        </p:nvPicPr>
        <p:blipFill>
          <a:blip r:embed="rId2" cstate="print"/>
          <a:srcRect l="26984" t="27005" r="26984" b="28593"/>
          <a:stretch>
            <a:fillRect/>
          </a:stretch>
        </p:blipFill>
        <p:spPr bwMode="auto">
          <a:xfrm>
            <a:off x="7570022" y="5517232"/>
            <a:ext cx="1573978" cy="99205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1639746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cs typeface="Times New Roman" pitchFamily="18" charset="0"/>
              </a:rPr>
              <a:t>TNM Staging 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• </a:t>
            </a:r>
            <a:r>
              <a:rPr lang="en-US" dirty="0" smtClean="0">
                <a:ea typeface="Tahoma" pitchFamily="34" charset="0"/>
                <a:cs typeface="Tahoma" pitchFamily="34" charset="0"/>
              </a:rPr>
              <a:t>Describes the extent of disease</a:t>
            </a:r>
          </a:p>
          <a:p>
            <a:pPr marL="0" indent="0">
              <a:buNone/>
            </a:pPr>
            <a:r>
              <a:rPr lang="en-US" dirty="0" smtClean="0">
                <a:ea typeface="Tahoma" pitchFamily="34" charset="0"/>
                <a:cs typeface="Tahoma" pitchFamily="34" charset="0"/>
              </a:rPr>
              <a:t> –Stage I</a:t>
            </a:r>
          </a:p>
          <a:p>
            <a:pPr marL="0" indent="0">
              <a:buNone/>
            </a:pPr>
            <a:r>
              <a:rPr lang="en-US" dirty="0" smtClean="0">
                <a:ea typeface="Tahoma" pitchFamily="34" charset="0"/>
                <a:cs typeface="Tahoma" pitchFamily="34" charset="0"/>
              </a:rPr>
              <a:t> –Stage II </a:t>
            </a:r>
          </a:p>
          <a:p>
            <a:pPr marL="0" indent="0">
              <a:buNone/>
            </a:pPr>
            <a:r>
              <a:rPr lang="en-US" dirty="0" smtClean="0">
                <a:ea typeface="Tahoma" pitchFamily="34" charset="0"/>
                <a:cs typeface="Tahoma" pitchFamily="34" charset="0"/>
              </a:rPr>
              <a:t>–Stage III</a:t>
            </a:r>
          </a:p>
          <a:p>
            <a:pPr marL="0" indent="0">
              <a:buNone/>
            </a:pPr>
            <a:r>
              <a:rPr lang="en-US" dirty="0" smtClean="0">
                <a:ea typeface="Tahoma" pitchFamily="34" charset="0"/>
                <a:cs typeface="Tahoma" pitchFamily="34" charset="0"/>
              </a:rPr>
              <a:t> –Stage IV</a:t>
            </a:r>
          </a:p>
          <a:p>
            <a:pPr marL="0" indent="0">
              <a:buNone/>
            </a:pPr>
            <a:r>
              <a:rPr lang="en-US" dirty="0" smtClean="0">
                <a:ea typeface="Tahoma" pitchFamily="34" charset="0"/>
                <a:cs typeface="Tahoma" pitchFamily="34" charset="0"/>
              </a:rPr>
              <a:t> • Stage is based on TNM measurement </a:t>
            </a:r>
          </a:p>
          <a:p>
            <a:pPr marL="0" indent="0">
              <a:buNone/>
            </a:pPr>
            <a:r>
              <a:rPr lang="en-US" dirty="0" smtClean="0">
                <a:ea typeface="Tahoma" pitchFamily="34" charset="0"/>
                <a:cs typeface="Tahoma" pitchFamily="34" charset="0"/>
              </a:rPr>
              <a:t>• Varies by cancer type</a:t>
            </a:r>
          </a:p>
          <a:p>
            <a:endParaRPr lang="en-US" dirty="0"/>
          </a:p>
        </p:txBody>
      </p:sp>
      <p:pic>
        <p:nvPicPr>
          <p:cNvPr id="4" name="Picture 3" descr="MOH"/>
          <p:cNvPicPr/>
          <p:nvPr/>
        </p:nvPicPr>
        <p:blipFill>
          <a:blip r:embed="rId2" cstate="print"/>
          <a:srcRect l="26984" t="27005" r="26984" b="28593"/>
          <a:stretch>
            <a:fillRect/>
          </a:stretch>
        </p:blipFill>
        <p:spPr bwMode="auto">
          <a:xfrm>
            <a:off x="7570022" y="5013176"/>
            <a:ext cx="1573978" cy="1496112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023067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cs typeface="Times New Roman" pitchFamily="18" charset="0"/>
              </a:rPr>
              <a:t>TNM Staging: Example</a:t>
            </a:r>
            <a:r>
              <a:rPr lang="en-US" dirty="0" smtClean="0">
                <a:latin typeface="Arial Rounded MT Bold" pitchFamily="34" charset="0"/>
              </a:rPr>
              <a:t/>
            </a:r>
            <a:br>
              <a:rPr lang="en-US" dirty="0" smtClean="0">
                <a:latin typeface="Arial Rounded MT Bold" pitchFamily="34" charset="0"/>
              </a:rPr>
            </a:br>
            <a:endParaRPr lang="en-US" dirty="0">
              <a:latin typeface="Arial Rounded MT Bold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• </a:t>
            </a:r>
            <a:r>
              <a:rPr lang="en-US" b="1" dirty="0" smtClean="0">
                <a:ea typeface="Tahoma" pitchFamily="34" charset="0"/>
                <a:cs typeface="Tahoma" pitchFamily="34" charset="0"/>
              </a:rPr>
              <a:t>Breast cancer</a:t>
            </a:r>
          </a:p>
          <a:p>
            <a:pPr marL="0" indent="0">
              <a:buNone/>
            </a:pPr>
            <a:r>
              <a:rPr lang="en-US" dirty="0" smtClean="0">
                <a:ea typeface="Tahoma" pitchFamily="34" charset="0"/>
                <a:cs typeface="Tahoma" pitchFamily="34" charset="0"/>
              </a:rPr>
              <a:t>T2 – tumor is &gt; 2cm but &lt; 5cm</a:t>
            </a:r>
          </a:p>
          <a:p>
            <a:pPr marL="0" indent="0">
              <a:buNone/>
            </a:pPr>
            <a:r>
              <a:rPr lang="en-US" dirty="0" smtClean="0">
                <a:ea typeface="Tahoma" pitchFamily="34" charset="0"/>
                <a:cs typeface="Tahoma" pitchFamily="34" charset="0"/>
              </a:rPr>
              <a:t>N1 – cancer has spread to 1-3 axillary lymph nodes </a:t>
            </a:r>
          </a:p>
          <a:p>
            <a:pPr marL="0" indent="0">
              <a:buNone/>
            </a:pPr>
            <a:r>
              <a:rPr lang="en-US" dirty="0" smtClean="0">
                <a:ea typeface="Tahoma" pitchFamily="34" charset="0"/>
                <a:cs typeface="Tahoma" pitchFamily="34" charset="0"/>
              </a:rPr>
              <a:t>M0 – cancer has not spread to distant organs</a:t>
            </a:r>
          </a:p>
          <a:p>
            <a:r>
              <a:rPr lang="en-US" dirty="0" smtClean="0">
                <a:ea typeface="Tahoma" pitchFamily="34" charset="0"/>
                <a:cs typeface="Tahoma" pitchFamily="34" charset="0"/>
              </a:rPr>
              <a:t>Breast cancer stage IIB</a:t>
            </a:r>
          </a:p>
          <a:p>
            <a:endParaRPr lang="en-US" dirty="0"/>
          </a:p>
        </p:txBody>
      </p:sp>
      <p:pic>
        <p:nvPicPr>
          <p:cNvPr id="4" name="Picture 3" descr="MOH"/>
          <p:cNvPicPr/>
          <p:nvPr/>
        </p:nvPicPr>
        <p:blipFill>
          <a:blip r:embed="rId2" cstate="print"/>
          <a:srcRect l="26984" t="27005" r="26984" b="28593"/>
          <a:stretch>
            <a:fillRect/>
          </a:stretch>
        </p:blipFill>
        <p:spPr bwMode="auto">
          <a:xfrm>
            <a:off x="7570022" y="5013176"/>
            <a:ext cx="1573978" cy="1496112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9059302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W</a:t>
            </a:r>
            <a:r>
              <a:rPr lang="en-US" b="1" dirty="0" smtClean="0">
                <a:cs typeface="Times New Roman" pitchFamily="18" charset="0"/>
              </a:rPr>
              <a:t>hy is staging important?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• </a:t>
            </a:r>
            <a:r>
              <a:rPr lang="en-US" dirty="0" smtClean="0">
                <a:ea typeface="Tahoma" pitchFamily="34" charset="0"/>
                <a:cs typeface="Tahoma" pitchFamily="34" charset="0"/>
              </a:rPr>
              <a:t>To help in treatment planning </a:t>
            </a:r>
          </a:p>
          <a:p>
            <a:pPr marL="0" indent="0">
              <a:buNone/>
            </a:pPr>
            <a:endParaRPr lang="en-US" dirty="0" smtClean="0">
              <a:ea typeface="Tahoma" pitchFamily="34" charset="0"/>
              <a:cs typeface="Tahoma" pitchFamily="34" charset="0"/>
            </a:endParaRPr>
          </a:p>
          <a:p>
            <a:pPr marL="0" indent="0">
              <a:buNone/>
            </a:pPr>
            <a:r>
              <a:rPr lang="en-US" dirty="0" smtClean="0">
                <a:ea typeface="Tahoma" pitchFamily="34" charset="0"/>
                <a:cs typeface="Tahoma" pitchFamily="34" charset="0"/>
              </a:rPr>
              <a:t>• To give prognostic information</a:t>
            </a:r>
          </a:p>
          <a:p>
            <a:pPr marL="0" indent="0">
              <a:buNone/>
            </a:pPr>
            <a:endParaRPr lang="en-US" dirty="0" smtClean="0">
              <a:ea typeface="Tahoma" pitchFamily="34" charset="0"/>
              <a:cs typeface="Tahoma" pitchFamily="34" charset="0"/>
            </a:endParaRPr>
          </a:p>
          <a:p>
            <a:pPr marL="0" indent="0">
              <a:buNone/>
            </a:pPr>
            <a:r>
              <a:rPr lang="en-US" dirty="0" smtClean="0">
                <a:ea typeface="Tahoma" pitchFamily="34" charset="0"/>
                <a:cs typeface="Tahoma" pitchFamily="34" charset="0"/>
              </a:rPr>
              <a:t> • To assist in treatment evaluation</a:t>
            </a:r>
          </a:p>
          <a:p>
            <a:endParaRPr lang="en-US" dirty="0">
              <a:ea typeface="Tahoma" pitchFamily="34" charset="0"/>
              <a:cs typeface="Tahoma" pitchFamily="34" charset="0"/>
            </a:endParaRPr>
          </a:p>
        </p:txBody>
      </p:sp>
      <p:pic>
        <p:nvPicPr>
          <p:cNvPr id="4" name="Picture 3" descr="MOH"/>
          <p:cNvPicPr/>
          <p:nvPr/>
        </p:nvPicPr>
        <p:blipFill>
          <a:blip r:embed="rId2" cstate="print"/>
          <a:srcRect l="26984" t="27005" r="26984" b="28593"/>
          <a:stretch>
            <a:fillRect/>
          </a:stretch>
        </p:blipFill>
        <p:spPr bwMode="auto">
          <a:xfrm>
            <a:off x="7570022" y="5013176"/>
            <a:ext cx="1573978" cy="1496112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956696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cs typeface="Times New Roman" pitchFamily="18" charset="0"/>
              </a:rPr>
              <a:t>Goals of Cancer Therapy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>
                <a:ea typeface="Tahoma" pitchFamily="34" charset="0"/>
                <a:cs typeface="Tahoma" pitchFamily="34" charset="0"/>
              </a:rPr>
              <a:t>• Cure </a:t>
            </a:r>
          </a:p>
          <a:p>
            <a:pPr marL="0" indent="0">
              <a:buNone/>
            </a:pPr>
            <a:endParaRPr lang="en-US" dirty="0" smtClean="0">
              <a:ea typeface="Tahoma" pitchFamily="34" charset="0"/>
              <a:cs typeface="Tahoma" pitchFamily="34" charset="0"/>
            </a:endParaRPr>
          </a:p>
          <a:p>
            <a:pPr marL="0" indent="0">
              <a:buNone/>
            </a:pPr>
            <a:r>
              <a:rPr lang="en-US" dirty="0" smtClean="0">
                <a:ea typeface="Tahoma" pitchFamily="34" charset="0"/>
                <a:cs typeface="Tahoma" pitchFamily="34" charset="0"/>
              </a:rPr>
              <a:t>•Control </a:t>
            </a:r>
          </a:p>
          <a:p>
            <a:pPr marL="0" indent="0">
              <a:buNone/>
            </a:pPr>
            <a:endParaRPr lang="en-US" dirty="0" smtClean="0">
              <a:ea typeface="Tahoma" pitchFamily="34" charset="0"/>
              <a:cs typeface="Tahoma" pitchFamily="34" charset="0"/>
            </a:endParaRPr>
          </a:p>
          <a:p>
            <a:pPr marL="0" indent="0">
              <a:buNone/>
            </a:pPr>
            <a:r>
              <a:rPr lang="en-US" dirty="0" smtClean="0">
                <a:ea typeface="Tahoma" pitchFamily="34" charset="0"/>
                <a:cs typeface="Tahoma" pitchFamily="34" charset="0"/>
              </a:rPr>
              <a:t>• Palliation </a:t>
            </a:r>
          </a:p>
          <a:p>
            <a:pPr marL="0" indent="0">
              <a:buNone/>
            </a:pPr>
            <a:endParaRPr lang="en-US" dirty="0" smtClean="0">
              <a:ea typeface="Tahoma" pitchFamily="34" charset="0"/>
              <a:cs typeface="Tahoma" pitchFamily="34" charset="0"/>
            </a:endParaRPr>
          </a:p>
          <a:p>
            <a:pPr marL="0" indent="0">
              <a:buNone/>
            </a:pPr>
            <a:r>
              <a:rPr lang="en-US" dirty="0" smtClean="0">
                <a:ea typeface="Tahoma" pitchFamily="34" charset="0"/>
                <a:cs typeface="Tahoma" pitchFamily="34" charset="0"/>
              </a:rPr>
              <a:t>• Prevention</a:t>
            </a:r>
          </a:p>
        </p:txBody>
      </p:sp>
      <p:pic>
        <p:nvPicPr>
          <p:cNvPr id="4" name="Picture 3" descr="MOH"/>
          <p:cNvPicPr/>
          <p:nvPr/>
        </p:nvPicPr>
        <p:blipFill>
          <a:blip r:embed="rId2" cstate="print"/>
          <a:srcRect l="26984" t="27005" r="26984" b="28593"/>
          <a:stretch>
            <a:fillRect/>
          </a:stretch>
        </p:blipFill>
        <p:spPr bwMode="auto">
          <a:xfrm>
            <a:off x="7570022" y="5013176"/>
            <a:ext cx="1573978" cy="1496112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2497674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>
                <a:cs typeface="Times New Roman" pitchFamily="18" charset="0"/>
              </a:rPr>
              <a:t>Treatment Modalities</a:t>
            </a:r>
            <a:endParaRPr lang="en-GB" b="1" dirty="0">
              <a:cs typeface="Times New Roman" pitchFamily="18" charset="0"/>
            </a:endParaRPr>
          </a:p>
        </p:txBody>
      </p:sp>
      <p:sp>
        <p:nvSpPr>
          <p:cNvPr id="7171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GB" b="1" dirty="0" smtClean="0"/>
              <a:t/>
            </a:r>
            <a:br>
              <a:rPr lang="en-GB" b="1" dirty="0" smtClean="0"/>
            </a:br>
            <a:r>
              <a:rPr lang="en-GB" dirty="0" smtClean="0">
                <a:ea typeface="Tahoma" pitchFamily="34" charset="0"/>
                <a:cs typeface="Tahoma" pitchFamily="34" charset="0"/>
              </a:rPr>
              <a:t>1. Surgery</a:t>
            </a:r>
            <a:br>
              <a:rPr lang="en-GB" dirty="0" smtClean="0">
                <a:ea typeface="Tahoma" pitchFamily="34" charset="0"/>
                <a:cs typeface="Tahoma" pitchFamily="34" charset="0"/>
              </a:rPr>
            </a:br>
            <a:r>
              <a:rPr lang="en-GB" dirty="0" smtClean="0">
                <a:ea typeface="Tahoma" pitchFamily="34" charset="0"/>
                <a:cs typeface="Tahoma" pitchFamily="34" charset="0"/>
              </a:rPr>
              <a:t>2. Radiation</a:t>
            </a:r>
            <a:br>
              <a:rPr lang="en-GB" dirty="0" smtClean="0">
                <a:ea typeface="Tahoma" pitchFamily="34" charset="0"/>
                <a:cs typeface="Tahoma" pitchFamily="34" charset="0"/>
              </a:rPr>
            </a:br>
            <a:r>
              <a:rPr lang="en-GB" dirty="0" smtClean="0">
                <a:ea typeface="Tahoma" pitchFamily="34" charset="0"/>
                <a:cs typeface="Tahoma" pitchFamily="34" charset="0"/>
              </a:rPr>
              <a:t>3. Chemotherapy</a:t>
            </a:r>
          </a:p>
          <a:p>
            <a:pPr>
              <a:buNone/>
            </a:pPr>
            <a:r>
              <a:rPr lang="en-GB" dirty="0" smtClean="0">
                <a:ea typeface="Tahoma" pitchFamily="34" charset="0"/>
                <a:cs typeface="Tahoma" pitchFamily="34" charset="0"/>
              </a:rPr>
              <a:t>	</a:t>
            </a:r>
            <a:r>
              <a:rPr lang="en-GB" dirty="0" smtClean="0">
                <a:ea typeface="Tahoma" pitchFamily="34" charset="0"/>
                <a:cs typeface="Tahoma" pitchFamily="34" charset="0"/>
              </a:rPr>
              <a:t>4.Targeted </a:t>
            </a:r>
            <a:r>
              <a:rPr lang="en-GB" dirty="0" smtClean="0">
                <a:ea typeface="Tahoma" pitchFamily="34" charset="0"/>
                <a:cs typeface="Tahoma" pitchFamily="34" charset="0"/>
              </a:rPr>
              <a:t>Therapies</a:t>
            </a:r>
            <a:br>
              <a:rPr lang="en-GB" dirty="0" smtClean="0">
                <a:ea typeface="Tahoma" pitchFamily="34" charset="0"/>
                <a:cs typeface="Tahoma" pitchFamily="34" charset="0"/>
              </a:rPr>
            </a:br>
            <a:r>
              <a:rPr lang="en-GB" dirty="0" smtClean="0">
                <a:ea typeface="Tahoma" pitchFamily="34" charset="0"/>
                <a:cs typeface="Tahoma" pitchFamily="34" charset="0"/>
              </a:rPr>
              <a:t>5. Complementary &amp; Alternative Medicine</a:t>
            </a:r>
          </a:p>
          <a:p>
            <a:pPr>
              <a:buNone/>
            </a:pPr>
            <a:r>
              <a:rPr lang="en-GB" dirty="0" smtClean="0">
                <a:ea typeface="Tahoma" pitchFamily="34" charset="0"/>
                <a:cs typeface="Tahoma" pitchFamily="34" charset="0"/>
              </a:rPr>
              <a:t>    6.Stem Cell transplant</a:t>
            </a:r>
            <a:br>
              <a:rPr lang="en-GB" dirty="0" smtClean="0">
                <a:ea typeface="Tahoma" pitchFamily="34" charset="0"/>
                <a:cs typeface="Tahoma" pitchFamily="34" charset="0"/>
              </a:rPr>
            </a:br>
            <a:endParaRPr lang="en-GB" dirty="0">
              <a:solidFill>
                <a:srgbClr val="FFFF00"/>
              </a:solidFill>
              <a:ea typeface="Tahoma" pitchFamily="34" charset="0"/>
              <a:cs typeface="Tahoma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Kenya Chemosafe Program 2019</a:t>
            </a:r>
            <a:endParaRPr lang="en-US" dirty="0"/>
          </a:p>
        </p:txBody>
      </p:sp>
      <p:pic>
        <p:nvPicPr>
          <p:cNvPr id="5" name="Picture 4" descr="MOH"/>
          <p:cNvPicPr/>
          <p:nvPr/>
        </p:nvPicPr>
        <p:blipFill>
          <a:blip r:embed="rId2" cstate="print"/>
          <a:srcRect l="26984" t="27005" r="26984" b="28593"/>
          <a:stretch>
            <a:fillRect/>
          </a:stretch>
        </p:blipFill>
        <p:spPr bwMode="auto">
          <a:xfrm>
            <a:off x="7570022" y="5013176"/>
            <a:ext cx="1573978" cy="1496112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9365484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0034" y="0"/>
            <a:ext cx="8229600" cy="1700808"/>
          </a:xfrm>
        </p:spPr>
        <p:txBody>
          <a:bodyPr>
            <a:normAutofit fontScale="90000"/>
          </a:bodyPr>
          <a:lstStyle/>
          <a:p>
            <a:r>
              <a:rPr lang="en-GB" sz="2200" smtClean="0"/>
              <a:t/>
            </a:r>
            <a:br>
              <a:rPr lang="en-GB" sz="2200" smtClean="0"/>
            </a:br>
            <a:r>
              <a:rPr lang="en-GB" sz="3100" smtClean="0">
                <a:latin typeface="Arial Rounded MT Bold" pitchFamily="34" charset="0"/>
              </a:rPr>
              <a:t>RESPONSE TO THERAPY</a:t>
            </a:r>
            <a:br>
              <a:rPr lang="en-GB" sz="3100" smtClean="0">
                <a:latin typeface="Arial Rounded MT Bold" pitchFamily="34" charset="0"/>
              </a:rPr>
            </a:br>
            <a:r>
              <a:rPr lang="en-GB" sz="2200" smtClean="0">
                <a:latin typeface="Arial Rounded MT Bold" pitchFamily="34" charset="0"/>
              </a:rPr>
              <a:t/>
            </a:r>
            <a:br>
              <a:rPr lang="en-GB" sz="2200" smtClean="0">
                <a:latin typeface="Arial Rounded MT Bold" pitchFamily="34" charset="0"/>
              </a:rPr>
            </a:br>
            <a:r>
              <a:rPr lang="en-GB" sz="3100" smtClean="0">
                <a:latin typeface="Arial Rounded MT Bold" pitchFamily="34" charset="0"/>
              </a:rPr>
              <a:t>Response Evaluation Criteria in Solid Tumours (</a:t>
            </a:r>
            <a:r>
              <a:rPr lang="en-GB" sz="3100" b="1" smtClean="0">
                <a:latin typeface="Arial Rounded MT Bold" pitchFamily="34" charset="0"/>
              </a:rPr>
              <a:t>RECI</a:t>
            </a:r>
            <a:r>
              <a:rPr lang="en-GB" sz="3100" b="1" smtClean="0"/>
              <a:t>ST)</a:t>
            </a:r>
            <a:r>
              <a:rPr lang="en-GB" sz="3100" smtClean="0"/>
              <a:t/>
            </a:r>
            <a:br>
              <a:rPr lang="en-GB" sz="3100" smtClean="0"/>
            </a:br>
            <a:endParaRPr lang="en-GB" sz="31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32500" lnSpcReduction="20000"/>
          </a:bodyPr>
          <a:lstStyle/>
          <a:p>
            <a:pPr>
              <a:lnSpc>
                <a:spcPct val="170000"/>
              </a:lnSpc>
            </a:pPr>
            <a:r>
              <a:rPr lang="en-GB" sz="5000" b="1" dirty="0" smtClean="0">
                <a:ea typeface="Tahoma" pitchFamily="34" charset="0"/>
                <a:cs typeface="Tahoma" pitchFamily="34" charset="0"/>
              </a:rPr>
              <a:t>CR</a:t>
            </a:r>
            <a:r>
              <a:rPr lang="en-GB" sz="5000" dirty="0" smtClean="0">
                <a:ea typeface="Tahoma" pitchFamily="34" charset="0"/>
                <a:cs typeface="Tahoma" pitchFamily="34" charset="0"/>
              </a:rPr>
              <a:t> -Disappearance of all target lesions</a:t>
            </a:r>
          </a:p>
          <a:p>
            <a:pPr>
              <a:lnSpc>
                <a:spcPct val="170000"/>
              </a:lnSpc>
            </a:pPr>
            <a:r>
              <a:rPr lang="en-GB" sz="5000" b="1" dirty="0" smtClean="0">
                <a:ea typeface="Tahoma" pitchFamily="34" charset="0"/>
                <a:cs typeface="Tahoma" pitchFamily="34" charset="0"/>
              </a:rPr>
              <a:t>PR</a:t>
            </a:r>
            <a:r>
              <a:rPr lang="en-GB" sz="5000" dirty="0" smtClean="0">
                <a:ea typeface="Tahoma" pitchFamily="34" charset="0"/>
                <a:cs typeface="Tahoma" pitchFamily="34" charset="0"/>
              </a:rPr>
              <a:t>- </a:t>
            </a:r>
            <a:r>
              <a:rPr lang="en-GB" sz="5000" dirty="0" smtClean="0">
                <a:ea typeface="Tahoma" pitchFamily="34" charset="0"/>
                <a:cs typeface="Tahoma" pitchFamily="34" charset="0"/>
              </a:rPr>
              <a:t>≥ 30% decrease in the sum of the longest diameters of target lesions compared with baseline </a:t>
            </a:r>
          </a:p>
          <a:p>
            <a:pPr>
              <a:lnSpc>
                <a:spcPct val="170000"/>
              </a:lnSpc>
            </a:pPr>
            <a:r>
              <a:rPr lang="en-GB" sz="5000" b="1" dirty="0" smtClean="0">
                <a:ea typeface="Tahoma" pitchFamily="34" charset="0"/>
                <a:cs typeface="Tahoma" pitchFamily="34" charset="0"/>
              </a:rPr>
              <a:t>SD</a:t>
            </a:r>
            <a:r>
              <a:rPr lang="en-GB" sz="5000" dirty="0" smtClean="0">
                <a:ea typeface="Tahoma" pitchFamily="34" charset="0"/>
                <a:cs typeface="Tahoma" pitchFamily="34" charset="0"/>
              </a:rPr>
              <a:t>- Persistence of one or more target lesions and/or the maintenance of tumour marker level above the normal limits</a:t>
            </a:r>
          </a:p>
          <a:p>
            <a:pPr>
              <a:lnSpc>
                <a:spcPct val="170000"/>
              </a:lnSpc>
            </a:pPr>
            <a:r>
              <a:rPr lang="en-GB" sz="5000" b="1" dirty="0" smtClean="0">
                <a:ea typeface="Tahoma" pitchFamily="34" charset="0"/>
                <a:cs typeface="Tahoma" pitchFamily="34" charset="0"/>
              </a:rPr>
              <a:t>PD</a:t>
            </a:r>
            <a:r>
              <a:rPr lang="en-GB" sz="5000" dirty="0" smtClean="0">
                <a:ea typeface="Tahoma" pitchFamily="34" charset="0"/>
                <a:cs typeface="Tahoma" pitchFamily="34" charset="0"/>
              </a:rPr>
              <a:t>- ≥ 20% increase in the sum of the longest diameter of target lesions compared with the smallest-sum longest diameter recorded or the appearance of one or more new lesions.</a:t>
            </a:r>
          </a:p>
          <a:p>
            <a:pPr>
              <a:lnSpc>
                <a:spcPct val="170000"/>
              </a:lnSpc>
            </a:pPr>
            <a:r>
              <a:rPr lang="en-GB" sz="5000" b="1" i="1" dirty="0" smtClean="0">
                <a:ea typeface="Tahoma" pitchFamily="34" charset="0"/>
                <a:cs typeface="Tahoma" pitchFamily="34" charset="0"/>
              </a:rPr>
              <a:t>Note—CR = complete response, PR = partial response, PD = progressive disease, SD = stable disease.</a:t>
            </a:r>
          </a:p>
          <a:p>
            <a:pPr>
              <a:buNone/>
            </a:pPr>
            <a:r>
              <a:rPr lang="en-GB" dirty="0" smtClean="0"/>
              <a:t>                 </a:t>
            </a:r>
          </a:p>
          <a:p>
            <a:pPr>
              <a:buNone/>
            </a:pPr>
            <a:r>
              <a:rPr lang="en-GB" sz="2300" i="1" dirty="0" smtClean="0"/>
              <a:t>                       		 AJR:195, August 2010</a:t>
            </a:r>
            <a:endParaRPr lang="en-GB" sz="2300" b="1" i="1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Kenya Chemosafe Program 2018</a:t>
            </a:r>
            <a:endParaRPr lang="en-US" dirty="0"/>
          </a:p>
        </p:txBody>
      </p:sp>
      <p:pic>
        <p:nvPicPr>
          <p:cNvPr id="5" name="Picture 4" descr="MOH"/>
          <p:cNvPicPr/>
          <p:nvPr/>
        </p:nvPicPr>
        <p:blipFill>
          <a:blip r:embed="rId2" cstate="print"/>
          <a:srcRect l="26984" t="27005" r="26984" b="28593"/>
          <a:stretch>
            <a:fillRect/>
          </a:stretch>
        </p:blipFill>
        <p:spPr bwMode="auto">
          <a:xfrm>
            <a:off x="7570022" y="5229200"/>
            <a:ext cx="1573978" cy="108012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6074527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>
                <a:latin typeface="Arial Rounded MT Bold" pitchFamily="34" charset="0"/>
                <a:cs typeface="Times New Roman" pitchFamily="18" charset="0"/>
              </a:rPr>
              <a:t>References</a:t>
            </a:r>
            <a:endParaRPr lang="en-GB" b="1" dirty="0">
              <a:latin typeface="Arial Rounded MT Bold" pitchFamily="34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GB" sz="2400" dirty="0" smtClean="0">
                <a:ea typeface="Tahoma" pitchFamily="34" charset="0"/>
                <a:cs typeface="Tahoma" pitchFamily="34" charset="0"/>
              </a:rPr>
              <a:t>Henke et al., 2011. Cancer nursing : principles and practice. Barbara Holmes </a:t>
            </a:r>
            <a:r>
              <a:rPr lang="en-GB" sz="2400" dirty="0" err="1" smtClean="0">
                <a:ea typeface="Tahoma" pitchFamily="34" charset="0"/>
                <a:cs typeface="Tahoma" pitchFamily="34" charset="0"/>
              </a:rPr>
              <a:t>Gobel</a:t>
            </a:r>
            <a:r>
              <a:rPr lang="en-GB" sz="2400" dirty="0" smtClean="0">
                <a:ea typeface="Tahoma" pitchFamily="34" charset="0"/>
                <a:cs typeface="Tahoma" pitchFamily="34" charset="0"/>
              </a:rPr>
              <a:t>.—7th ed.</a:t>
            </a:r>
          </a:p>
          <a:p>
            <a:pPr>
              <a:lnSpc>
                <a:spcPct val="90000"/>
              </a:lnSpc>
            </a:pPr>
            <a:r>
              <a:rPr lang="en-GB" sz="2400" dirty="0" err="1" smtClean="0">
                <a:ea typeface="Tahoma" pitchFamily="34" charset="0"/>
                <a:cs typeface="Tahoma" pitchFamily="34" charset="0"/>
              </a:rPr>
              <a:t>Kiambi</a:t>
            </a:r>
            <a:r>
              <a:rPr lang="en-GB" sz="2400" dirty="0" smtClean="0">
                <a:ea typeface="Tahoma" pitchFamily="34" charset="0"/>
                <a:cs typeface="Tahoma" pitchFamily="34" charset="0"/>
              </a:rPr>
              <a:t>, M.Z., 2017. Evaluation of Adequacy of Control of Chemotherapy Induced Vomiting in Paediatric Patients With Cancer at Kenyatta National Hospital.</a:t>
            </a:r>
          </a:p>
          <a:p>
            <a:pPr>
              <a:lnSpc>
                <a:spcPct val="90000"/>
              </a:lnSpc>
            </a:pPr>
            <a:r>
              <a:rPr lang="en-GB" sz="2400" dirty="0" smtClean="0">
                <a:ea typeface="Tahoma" pitchFamily="34" charset="0"/>
                <a:cs typeface="Tahoma" pitchFamily="34" charset="0"/>
              </a:rPr>
              <a:t>ONS, 2017. Surgery, Radiotherapy and Complementary and Alternative Medicine </a:t>
            </a:r>
            <a:r>
              <a:rPr lang="en-GB" sz="2400" dirty="0" err="1" smtClean="0">
                <a:ea typeface="Tahoma" pitchFamily="34" charset="0"/>
                <a:cs typeface="Tahoma" pitchFamily="34" charset="0"/>
              </a:rPr>
              <a:t>pdf</a:t>
            </a:r>
            <a:endParaRPr lang="en-GB" sz="2400" dirty="0" smtClean="0">
              <a:ea typeface="Tahoma" pitchFamily="34" charset="0"/>
              <a:cs typeface="Tahoma" pitchFamily="34" charset="0"/>
            </a:endParaRPr>
          </a:p>
          <a:p>
            <a:pPr>
              <a:lnSpc>
                <a:spcPct val="90000"/>
              </a:lnSpc>
            </a:pPr>
            <a:r>
              <a:rPr lang="en-GB" sz="2400" dirty="0" smtClean="0">
                <a:ea typeface="Tahoma" pitchFamily="34" charset="0"/>
                <a:cs typeface="Tahoma" pitchFamily="34" charset="0"/>
              </a:rPr>
              <a:t>Langhorne et al., 2007: Oncology Nursing 5th Edition. Mosby, Inc.,</a:t>
            </a:r>
          </a:p>
          <a:p>
            <a:pPr>
              <a:lnSpc>
                <a:spcPct val="90000"/>
              </a:lnSpc>
            </a:pPr>
            <a:r>
              <a:rPr lang="en-GB" sz="2400" dirty="0" err="1" smtClean="0">
                <a:ea typeface="Tahoma" pitchFamily="34" charset="0"/>
                <a:cs typeface="Tahoma" pitchFamily="34" charset="0"/>
              </a:rPr>
              <a:t>Varricchio</a:t>
            </a:r>
            <a:r>
              <a:rPr lang="en-GB" sz="2400" dirty="0" smtClean="0">
                <a:ea typeface="Tahoma" pitchFamily="34" charset="0"/>
                <a:cs typeface="Tahoma" pitchFamily="34" charset="0"/>
              </a:rPr>
              <a:t> et al., 2004. A Cancer Source Book for Nurses. Jones and Barnett Publishers Inc.</a:t>
            </a:r>
          </a:p>
          <a:p>
            <a:pPr>
              <a:lnSpc>
                <a:spcPct val="90000"/>
              </a:lnSpc>
            </a:pPr>
            <a:r>
              <a:rPr lang="en-GB" sz="2400" dirty="0" smtClean="0">
                <a:ea typeface="Tahoma" pitchFamily="34" charset="0"/>
                <a:cs typeface="Tahoma" pitchFamily="34" charset="0"/>
              </a:rPr>
              <a:t>AJR:195, August 2010- Revised RECIST Guideline Version </a:t>
            </a:r>
          </a:p>
          <a:p>
            <a:pPr>
              <a:lnSpc>
                <a:spcPct val="90000"/>
              </a:lnSpc>
            </a:pPr>
            <a:endParaRPr lang="en-GB" sz="24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>
              <a:lnSpc>
                <a:spcPct val="90000"/>
              </a:lnSpc>
            </a:pPr>
            <a:endParaRPr lang="en-GB" sz="2400" dirty="0" smtClean="0"/>
          </a:p>
          <a:p>
            <a:pPr>
              <a:lnSpc>
                <a:spcPct val="90000"/>
              </a:lnSpc>
            </a:pPr>
            <a:endParaRPr lang="en-GB" sz="24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Kenya Chemosafe Program 2019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211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>
                <a:latin typeface="Arial Rounded MT Bold" pitchFamily="34" charset="0"/>
                <a:cs typeface="Times New Roman" pitchFamily="18" charset="0"/>
              </a:rPr>
              <a:t>Cancer Diagnosis</a:t>
            </a:r>
            <a:endParaRPr lang="en-US" sz="3600" b="1" dirty="0">
              <a:latin typeface="Arial Rounded MT Bold" pitchFamily="34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 smtClean="0"/>
              <a:t> </a:t>
            </a:r>
            <a:r>
              <a:rPr lang="en-US" dirty="0" smtClean="0">
                <a:ea typeface="Tahoma" pitchFamily="34" charset="0"/>
                <a:cs typeface="Tahoma" pitchFamily="34" charset="0"/>
              </a:rPr>
              <a:t>A diagnostic workup for cancer may include: </a:t>
            </a:r>
          </a:p>
          <a:p>
            <a:pPr marL="0" indent="0">
              <a:buNone/>
            </a:pPr>
            <a:endParaRPr lang="en-US" dirty="0" smtClean="0">
              <a:ea typeface="Tahoma" pitchFamily="34" charset="0"/>
              <a:cs typeface="Tahoma" pitchFamily="34" charset="0"/>
            </a:endParaRPr>
          </a:p>
          <a:p>
            <a:pPr marL="0" indent="0">
              <a:buNone/>
            </a:pPr>
            <a:r>
              <a:rPr lang="en-US" dirty="0" smtClean="0">
                <a:ea typeface="Tahoma" pitchFamily="34" charset="0"/>
                <a:cs typeface="Tahoma" pitchFamily="34" charset="0"/>
              </a:rPr>
              <a:t>–Detailed history and physical examination </a:t>
            </a:r>
          </a:p>
          <a:p>
            <a:pPr marL="0" indent="0">
              <a:buNone/>
            </a:pPr>
            <a:endParaRPr lang="en-US" dirty="0" smtClean="0">
              <a:ea typeface="Tahoma" pitchFamily="34" charset="0"/>
              <a:cs typeface="Tahoma" pitchFamily="34" charset="0"/>
            </a:endParaRPr>
          </a:p>
          <a:p>
            <a:pPr marL="0" indent="0">
              <a:buNone/>
            </a:pPr>
            <a:r>
              <a:rPr lang="en-US" dirty="0" smtClean="0">
                <a:ea typeface="Tahoma" pitchFamily="34" charset="0"/>
                <a:cs typeface="Tahoma" pitchFamily="34" charset="0"/>
              </a:rPr>
              <a:t>–Blood work including tumor </a:t>
            </a:r>
            <a:r>
              <a:rPr lang="en-US" dirty="0" smtClean="0">
                <a:ea typeface="Tahoma" pitchFamily="34" charset="0"/>
                <a:cs typeface="Tahoma" pitchFamily="34" charset="0"/>
              </a:rPr>
              <a:t>markers</a:t>
            </a:r>
          </a:p>
          <a:p>
            <a:pPr marL="0" indent="0">
              <a:buNone/>
            </a:pPr>
            <a:r>
              <a:rPr lang="en-US" dirty="0">
                <a:ea typeface="Tahoma" pitchFamily="34" charset="0"/>
                <a:cs typeface="Tahoma" pitchFamily="34" charset="0"/>
              </a:rPr>
              <a:t> </a:t>
            </a:r>
            <a:endParaRPr lang="en-US" dirty="0" smtClean="0">
              <a:ea typeface="Tahoma" pitchFamily="34" charset="0"/>
              <a:cs typeface="Tahoma" pitchFamily="34" charset="0"/>
            </a:endParaRPr>
          </a:p>
          <a:p>
            <a:pPr marL="0" indent="0">
              <a:buNone/>
            </a:pPr>
            <a:r>
              <a:rPr lang="en-US" dirty="0" smtClean="0">
                <a:ea typeface="Tahoma" pitchFamily="34" charset="0"/>
                <a:cs typeface="Tahoma" pitchFamily="34" charset="0"/>
              </a:rPr>
              <a:t>–</a:t>
            </a:r>
            <a:r>
              <a:rPr lang="en-US" dirty="0">
                <a:ea typeface="Tahoma" pitchFamily="34" charset="0"/>
                <a:cs typeface="Tahoma" pitchFamily="34" charset="0"/>
              </a:rPr>
              <a:t>Biopsy</a:t>
            </a:r>
          </a:p>
          <a:p>
            <a:pPr marL="0" indent="0">
              <a:buNone/>
            </a:pPr>
            <a:endParaRPr lang="en-US" dirty="0" smtClean="0">
              <a:ea typeface="Tahoma" pitchFamily="34" charset="0"/>
              <a:cs typeface="Tahoma" pitchFamily="34" charset="0"/>
            </a:endParaRPr>
          </a:p>
          <a:p>
            <a:pPr marL="0" indent="0">
              <a:buNone/>
            </a:pPr>
            <a:r>
              <a:rPr lang="en-US" dirty="0" smtClean="0">
                <a:ea typeface="Tahoma" pitchFamily="34" charset="0"/>
                <a:cs typeface="Tahoma" pitchFamily="34" charset="0"/>
              </a:rPr>
              <a:t>–Radiologic </a:t>
            </a:r>
            <a:r>
              <a:rPr lang="en-US" dirty="0" smtClean="0">
                <a:ea typeface="Tahoma" pitchFamily="34" charset="0"/>
                <a:cs typeface="Tahoma" pitchFamily="34" charset="0"/>
              </a:rPr>
              <a:t>studies</a:t>
            </a:r>
            <a:endParaRPr lang="en-US" dirty="0">
              <a:ea typeface="Tahoma" pitchFamily="34" charset="0"/>
              <a:cs typeface="Tahoma" pitchFamily="34" charset="0"/>
            </a:endParaRPr>
          </a:p>
        </p:txBody>
      </p:sp>
      <p:pic>
        <p:nvPicPr>
          <p:cNvPr id="4" name="Picture 3" descr="MOH"/>
          <p:cNvPicPr/>
          <p:nvPr/>
        </p:nvPicPr>
        <p:blipFill>
          <a:blip r:embed="rId2" cstate="print"/>
          <a:srcRect l="26984" t="27005" r="26984" b="28593"/>
          <a:stretch>
            <a:fillRect/>
          </a:stretch>
        </p:blipFill>
        <p:spPr bwMode="auto">
          <a:xfrm>
            <a:off x="7570022" y="5013176"/>
            <a:ext cx="1573978" cy="1496112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166598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cs typeface="Times New Roman" pitchFamily="18" charset="0"/>
              </a:rPr>
              <a:t>Cancer Diagnosis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686800" cy="5141168"/>
          </a:xfrm>
        </p:spPr>
        <p:txBody>
          <a:bodyPr/>
          <a:lstStyle/>
          <a:p>
            <a:r>
              <a:rPr lang="en-US" sz="2800" dirty="0" smtClean="0">
                <a:ea typeface="Tahoma" pitchFamily="34" charset="0"/>
                <a:cs typeface="Tahoma" pitchFamily="34" charset="0"/>
              </a:rPr>
              <a:t>An </a:t>
            </a:r>
            <a:r>
              <a:rPr lang="en-US" sz="2800" dirty="0" smtClean="0">
                <a:ea typeface="Tahoma" pitchFamily="34" charset="0"/>
                <a:cs typeface="Tahoma" pitchFamily="34" charset="0"/>
              </a:rPr>
              <a:t>abnormal finding on physical </a:t>
            </a:r>
            <a:r>
              <a:rPr lang="en-US" sz="2800" dirty="0" smtClean="0">
                <a:ea typeface="Tahoma" pitchFamily="34" charset="0"/>
                <a:cs typeface="Tahoma" pitchFamily="34" charset="0"/>
              </a:rPr>
              <a:t>examination, laboratory </a:t>
            </a:r>
            <a:r>
              <a:rPr lang="en-US" sz="2800" dirty="0" smtClean="0">
                <a:ea typeface="Tahoma" pitchFamily="34" charset="0"/>
                <a:cs typeface="Tahoma" pitchFamily="34" charset="0"/>
              </a:rPr>
              <a:t>or </a:t>
            </a:r>
            <a:r>
              <a:rPr lang="en-US" sz="2800" dirty="0" smtClean="0">
                <a:ea typeface="Tahoma" pitchFamily="34" charset="0"/>
                <a:cs typeface="Tahoma" pitchFamily="34" charset="0"/>
              </a:rPr>
              <a:t>radiological examination </a:t>
            </a:r>
            <a:r>
              <a:rPr lang="en-US" sz="2800" dirty="0" smtClean="0">
                <a:ea typeface="Tahoma" pitchFamily="34" charset="0"/>
                <a:cs typeface="Tahoma" pitchFamily="34" charset="0"/>
              </a:rPr>
              <a:t>may be a sign of cancer, but </a:t>
            </a:r>
            <a:r>
              <a:rPr lang="en-US" sz="2800" dirty="0" smtClean="0">
                <a:ea typeface="Tahoma" pitchFamily="34" charset="0"/>
                <a:cs typeface="Tahoma" pitchFamily="34" charset="0"/>
              </a:rPr>
              <a:t>is </a:t>
            </a:r>
            <a:r>
              <a:rPr lang="en-US" sz="2800" dirty="0" smtClean="0">
                <a:ea typeface="Tahoma" pitchFamily="34" charset="0"/>
                <a:cs typeface="Tahoma" pitchFamily="34" charset="0"/>
              </a:rPr>
              <a:t>not definitive </a:t>
            </a:r>
          </a:p>
          <a:p>
            <a:pPr marL="0" indent="0">
              <a:buNone/>
            </a:pPr>
            <a:r>
              <a:rPr lang="en-US" sz="2800" dirty="0" smtClean="0">
                <a:ea typeface="Tahoma" pitchFamily="34" charset="0"/>
                <a:cs typeface="Tahoma" pitchFamily="34" charset="0"/>
              </a:rPr>
              <a:t>• A biopsy is the surgical removal of a </a:t>
            </a:r>
            <a:r>
              <a:rPr lang="en-US" sz="2800" dirty="0" smtClean="0">
                <a:ea typeface="Tahoma" pitchFamily="34" charset="0"/>
                <a:cs typeface="Tahoma" pitchFamily="34" charset="0"/>
              </a:rPr>
              <a:t>piece </a:t>
            </a:r>
            <a:r>
              <a:rPr lang="en-US" sz="2800" dirty="0" smtClean="0">
                <a:ea typeface="Tahoma" pitchFamily="34" charset="0"/>
                <a:cs typeface="Tahoma" pitchFamily="34" charset="0"/>
              </a:rPr>
              <a:t>of tissue for </a:t>
            </a:r>
            <a:r>
              <a:rPr lang="en-US" sz="2800" dirty="0">
                <a:ea typeface="Tahoma" pitchFamily="34" charset="0"/>
                <a:cs typeface="Tahoma" pitchFamily="34" charset="0"/>
              </a:rPr>
              <a:t> </a:t>
            </a:r>
            <a:r>
              <a:rPr lang="en-US" sz="2800" dirty="0" smtClean="0">
                <a:ea typeface="Tahoma" pitchFamily="34" charset="0"/>
                <a:cs typeface="Tahoma" pitchFamily="34" charset="0"/>
              </a:rPr>
              <a:t> </a:t>
            </a:r>
            <a:r>
              <a:rPr lang="en-US" sz="2800" dirty="0" smtClean="0">
                <a:ea typeface="Tahoma" pitchFamily="34" charset="0"/>
                <a:cs typeface="Tahoma" pitchFamily="34" charset="0"/>
              </a:rPr>
              <a:t>microscopic </a:t>
            </a:r>
            <a:r>
              <a:rPr lang="en-US" sz="2800" dirty="0" smtClean="0">
                <a:ea typeface="Tahoma" pitchFamily="34" charset="0"/>
                <a:cs typeface="Tahoma" pitchFamily="34" charset="0"/>
              </a:rPr>
              <a:t>examination</a:t>
            </a:r>
          </a:p>
          <a:p>
            <a:pPr marL="0" indent="0">
              <a:buNone/>
            </a:pPr>
            <a:r>
              <a:rPr lang="en-US" sz="2800" dirty="0" smtClean="0">
                <a:ea typeface="Tahoma" pitchFamily="34" charset="0"/>
                <a:cs typeface="Tahoma" pitchFamily="34" charset="0"/>
              </a:rPr>
              <a:t> • Tissue examination = definitive diagnosis</a:t>
            </a:r>
          </a:p>
          <a:p>
            <a:r>
              <a:rPr lang="en-US" sz="2800" b="1" i="1" dirty="0" err="1" smtClean="0">
                <a:solidFill>
                  <a:srgbClr val="FF0000"/>
                </a:solidFill>
                <a:ea typeface="Tahoma" pitchFamily="34" charset="0"/>
                <a:cs typeface="Tahoma" pitchFamily="34" charset="0"/>
              </a:rPr>
              <a:t>Tumour</a:t>
            </a:r>
            <a:r>
              <a:rPr lang="en-US" sz="2800" b="1" i="1" dirty="0" smtClean="0">
                <a:solidFill>
                  <a:srgbClr val="FF0000"/>
                </a:solidFill>
                <a:ea typeface="Tahoma" pitchFamily="34" charset="0"/>
                <a:cs typeface="Tahoma" pitchFamily="34" charset="0"/>
              </a:rPr>
              <a:t> </a:t>
            </a:r>
            <a:r>
              <a:rPr lang="en-US" sz="2800" b="1" i="1" dirty="0" smtClean="0">
                <a:solidFill>
                  <a:srgbClr val="FF0000"/>
                </a:solidFill>
                <a:ea typeface="Tahoma" pitchFamily="34" charset="0"/>
                <a:cs typeface="Tahoma" pitchFamily="34" charset="0"/>
              </a:rPr>
              <a:t>is a </a:t>
            </a:r>
            <a:r>
              <a:rPr lang="en-US" sz="2800" b="1" i="1" dirty="0" err="1" smtClean="0">
                <a:solidFill>
                  <a:srgbClr val="FF0000"/>
                </a:solidFill>
                <a:ea typeface="Tahoma" pitchFamily="34" charset="0"/>
                <a:cs typeface="Tahoma" pitchFamily="34" charset="0"/>
              </a:rPr>
              <a:t>rumour</a:t>
            </a:r>
            <a:r>
              <a:rPr lang="en-US" sz="2800" b="1" i="1" dirty="0" smtClean="0">
                <a:solidFill>
                  <a:srgbClr val="FF0000"/>
                </a:solidFill>
                <a:ea typeface="Tahoma" pitchFamily="34" charset="0"/>
                <a:cs typeface="Tahoma" pitchFamily="34" charset="0"/>
              </a:rPr>
              <a:t>, tissue </a:t>
            </a:r>
            <a:r>
              <a:rPr lang="en-US" sz="2800" b="1" i="1" dirty="0" smtClean="0">
                <a:solidFill>
                  <a:srgbClr val="FF0000"/>
                </a:solidFill>
                <a:ea typeface="Tahoma" pitchFamily="34" charset="0"/>
                <a:cs typeface="Tahoma" pitchFamily="34" charset="0"/>
              </a:rPr>
              <a:t>is the issue </a:t>
            </a:r>
            <a:endParaRPr lang="en-US" sz="2800" b="1" i="1" dirty="0">
              <a:solidFill>
                <a:srgbClr val="FF0000"/>
              </a:solidFill>
              <a:ea typeface="Tahoma" pitchFamily="34" charset="0"/>
              <a:cs typeface="Tahoma" pitchFamily="34" charset="0"/>
            </a:endParaRPr>
          </a:p>
        </p:txBody>
      </p:sp>
      <p:pic>
        <p:nvPicPr>
          <p:cNvPr id="4" name="Picture 3" descr="MOH"/>
          <p:cNvPicPr/>
          <p:nvPr/>
        </p:nvPicPr>
        <p:blipFill>
          <a:blip r:embed="rId2" cstate="print"/>
          <a:srcRect l="26984" t="27005" r="26984" b="28593"/>
          <a:stretch>
            <a:fillRect/>
          </a:stretch>
        </p:blipFill>
        <p:spPr bwMode="auto">
          <a:xfrm>
            <a:off x="7884367" y="5445224"/>
            <a:ext cx="1230497" cy="1064064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6778983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cs typeface="Times New Roman" pitchFamily="18" charset="0"/>
              </a:rPr>
              <a:t>Biopsy</a:t>
            </a:r>
            <a:endParaRPr lang="en-US" b="1" dirty="0">
              <a:cs typeface="Times New Roman" pitchFamily="18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92527909"/>
              </p:ext>
            </p:extLst>
          </p:nvPr>
        </p:nvGraphicFramePr>
        <p:xfrm>
          <a:off x="395536" y="1124744"/>
          <a:ext cx="8568952" cy="45365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84476"/>
                <a:gridCol w="4284476"/>
              </a:tblGrid>
              <a:tr h="473931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Biopsy Type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Description</a:t>
                      </a:r>
                      <a:r>
                        <a:rPr lang="en-US" sz="2000" baseline="0" dirty="0" smtClean="0"/>
                        <a:t> </a:t>
                      </a:r>
                      <a:endParaRPr lang="en-US" sz="2000" dirty="0"/>
                    </a:p>
                  </a:txBody>
                  <a:tcPr/>
                </a:tc>
              </a:tr>
              <a:tr h="766490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+mn-lt"/>
                          <a:ea typeface="Tahoma" pitchFamily="34" charset="0"/>
                          <a:cs typeface="Tahoma" pitchFamily="34" charset="0"/>
                        </a:rPr>
                        <a:t>Aspiration </a:t>
                      </a:r>
                      <a:r>
                        <a:rPr lang="en-US" sz="2400" dirty="0" smtClean="0">
                          <a:latin typeface="+mn-lt"/>
                          <a:ea typeface="Tahoma" pitchFamily="34" charset="0"/>
                          <a:cs typeface="Tahoma" pitchFamily="34" charset="0"/>
                        </a:rPr>
                        <a:t>Biopsy/Fine </a:t>
                      </a:r>
                      <a:r>
                        <a:rPr lang="en-US" sz="2400" dirty="0" smtClean="0">
                          <a:latin typeface="+mn-lt"/>
                          <a:ea typeface="Tahoma" pitchFamily="34" charset="0"/>
                          <a:cs typeface="Tahoma" pitchFamily="34" charset="0"/>
                        </a:rPr>
                        <a:t>Needle </a:t>
                      </a:r>
                      <a:r>
                        <a:rPr lang="en-US" sz="2400" dirty="0" smtClean="0">
                          <a:latin typeface="+mn-lt"/>
                          <a:ea typeface="Tahoma" pitchFamily="34" charset="0"/>
                          <a:cs typeface="Tahoma" pitchFamily="34" charset="0"/>
                        </a:rPr>
                        <a:t>Aspiration</a:t>
                      </a:r>
                      <a:r>
                        <a:rPr lang="en-US" sz="2400" baseline="0" dirty="0" smtClean="0">
                          <a:latin typeface="+mn-lt"/>
                          <a:ea typeface="Tahoma" pitchFamily="34" charset="0"/>
                          <a:cs typeface="Tahoma" pitchFamily="34" charset="0"/>
                        </a:rPr>
                        <a:t> </a:t>
                      </a:r>
                      <a:r>
                        <a:rPr lang="en-US" sz="2400" dirty="0" smtClean="0">
                          <a:latin typeface="+mn-lt"/>
                          <a:ea typeface="Tahoma" pitchFamily="34" charset="0"/>
                          <a:cs typeface="Tahoma" pitchFamily="34" charset="0"/>
                        </a:rPr>
                        <a:t>(FNA)</a:t>
                      </a:r>
                      <a:endParaRPr lang="en-US" sz="2400" dirty="0" smtClean="0">
                        <a:latin typeface="+mn-lt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+mn-lt"/>
                          <a:ea typeface="Tahoma" pitchFamily="34" charset="0"/>
                          <a:cs typeface="Tahoma" pitchFamily="34" charset="0"/>
                        </a:rPr>
                        <a:t>Aspiration of cells, fragments of tissue, or fluid through a needle</a:t>
                      </a:r>
                      <a:endParaRPr lang="en-US" sz="2400" dirty="0">
                        <a:latin typeface="+mn-lt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/>
                </a:tc>
              </a:tr>
              <a:tr h="1295397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+mn-lt"/>
                          <a:ea typeface="Tahoma" pitchFamily="34" charset="0"/>
                          <a:cs typeface="Tahoma" pitchFamily="34" charset="0"/>
                        </a:rPr>
                        <a:t>Core</a:t>
                      </a:r>
                      <a:r>
                        <a:rPr lang="en-US" sz="2400" baseline="0" dirty="0" smtClean="0">
                          <a:solidFill>
                            <a:schemeClr val="tx1"/>
                          </a:solidFill>
                          <a:latin typeface="+mn-lt"/>
                          <a:ea typeface="Tahoma" pitchFamily="34" charset="0"/>
                          <a:cs typeface="Tahoma" pitchFamily="34" charset="0"/>
                        </a:rPr>
                        <a:t> biopsy</a:t>
                      </a:r>
                      <a:endParaRPr lang="en-US" sz="2400" dirty="0">
                        <a:solidFill>
                          <a:schemeClr val="tx1"/>
                        </a:solidFill>
                        <a:latin typeface="+mn-lt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+mn-lt"/>
                          <a:ea typeface="Tahoma" pitchFamily="34" charset="0"/>
                          <a:cs typeface="Tahoma" pitchFamily="34" charset="0"/>
                        </a:rPr>
                        <a:t>Obtaining a core of tissue through a specially designed </a:t>
                      </a:r>
                      <a:r>
                        <a:rPr lang="en-US" sz="2400" dirty="0" smtClean="0">
                          <a:latin typeface="+mn-lt"/>
                          <a:ea typeface="Tahoma" pitchFamily="34" charset="0"/>
                          <a:cs typeface="Tahoma" pitchFamily="34" charset="0"/>
                        </a:rPr>
                        <a:t>needle</a:t>
                      </a:r>
                      <a:endParaRPr lang="en-US" sz="2400" dirty="0" smtClean="0">
                        <a:latin typeface="+mn-lt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/>
                </a:tc>
              </a:tr>
              <a:tr h="1099746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+mn-lt"/>
                          <a:ea typeface="Tahoma" pitchFamily="34" charset="0"/>
                          <a:cs typeface="Tahoma" pitchFamily="34" charset="0"/>
                        </a:rPr>
                        <a:t>Incisional Biopsy </a:t>
                      </a:r>
                      <a:endParaRPr lang="en-US" sz="2400" dirty="0">
                        <a:latin typeface="+mn-lt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+mn-lt"/>
                          <a:ea typeface="Tahoma" pitchFamily="34" charset="0"/>
                          <a:cs typeface="Tahoma" pitchFamily="34" charset="0"/>
                        </a:rPr>
                        <a:t>Removal of a small wedge of tissue from a larger tumor </a:t>
                      </a:r>
                      <a:r>
                        <a:rPr lang="en-US" sz="2400" dirty="0" smtClean="0">
                          <a:latin typeface="+mn-lt"/>
                          <a:ea typeface="Tahoma" pitchFamily="34" charset="0"/>
                          <a:cs typeface="Tahoma" pitchFamily="34" charset="0"/>
                        </a:rPr>
                        <a:t>mass</a:t>
                      </a:r>
                      <a:endParaRPr lang="en-US" sz="2400" dirty="0" smtClean="0">
                        <a:latin typeface="+mn-lt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/>
                </a:tc>
              </a:tr>
              <a:tr h="844470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+mn-lt"/>
                          <a:ea typeface="Tahoma" pitchFamily="34" charset="0"/>
                          <a:cs typeface="Tahoma" pitchFamily="34" charset="0"/>
                        </a:rPr>
                        <a:t>Excisional Biopsy</a:t>
                      </a:r>
                    </a:p>
                    <a:p>
                      <a:endParaRPr lang="en-US" sz="2400" dirty="0">
                        <a:latin typeface="+mn-lt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+mn-lt"/>
                          <a:ea typeface="Tahoma" pitchFamily="34" charset="0"/>
                          <a:cs typeface="Tahoma" pitchFamily="34" charset="0"/>
                        </a:rPr>
                        <a:t>Removal of the entire suspected tumor </a:t>
                      </a:r>
                      <a:r>
                        <a:rPr lang="en-US" sz="2400" dirty="0" smtClean="0">
                          <a:latin typeface="+mn-lt"/>
                          <a:ea typeface="Tahoma" pitchFamily="34" charset="0"/>
                          <a:cs typeface="Tahoma" pitchFamily="34" charset="0"/>
                        </a:rPr>
                        <a:t>tissue</a:t>
                      </a:r>
                      <a:endParaRPr lang="en-US" sz="2400" dirty="0">
                        <a:latin typeface="+mn-lt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5" name="Picture 4" descr="MOH"/>
          <p:cNvPicPr/>
          <p:nvPr/>
        </p:nvPicPr>
        <p:blipFill>
          <a:blip r:embed="rId2" cstate="print"/>
          <a:srcRect l="26984" t="27005" r="26984" b="28593"/>
          <a:stretch>
            <a:fillRect/>
          </a:stretch>
        </p:blipFill>
        <p:spPr bwMode="auto">
          <a:xfrm>
            <a:off x="8244408" y="6093296"/>
            <a:ext cx="1069922" cy="992056"/>
          </a:xfrm>
          <a:prstGeom prst="rect">
            <a:avLst/>
          </a:prstGeom>
          <a:noFill/>
        </p:spPr>
      </p:pic>
      <p:pic>
        <p:nvPicPr>
          <p:cNvPr id="6" name="Picture 5" descr="MOH"/>
          <p:cNvPicPr/>
          <p:nvPr/>
        </p:nvPicPr>
        <p:blipFill>
          <a:blip r:embed="rId2" cstate="print"/>
          <a:srcRect l="26984" t="27005" r="26984" b="28593"/>
          <a:stretch>
            <a:fillRect/>
          </a:stretch>
        </p:blipFill>
        <p:spPr bwMode="auto">
          <a:xfrm>
            <a:off x="8074078" y="5865944"/>
            <a:ext cx="1069922" cy="99205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2839027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POSTER OF TAKING BIOPSY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564904" y="116632"/>
            <a:ext cx="12192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3193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Content Placeholder 4" descr="MOH"/>
          <p:cNvPicPr>
            <a:picLocks noGrp="1"/>
          </p:cNvPicPr>
          <p:nvPr>
            <p:ph idx="1"/>
          </p:nvPr>
        </p:nvPicPr>
        <p:blipFill>
          <a:blip r:embed="rId2" cstate="print"/>
          <a:srcRect l="26984" t="27005" r="26984" b="28593"/>
          <a:stretch>
            <a:fillRect/>
          </a:stretch>
        </p:blipFill>
        <p:spPr bwMode="auto">
          <a:xfrm>
            <a:off x="8123442" y="5877272"/>
            <a:ext cx="1035072" cy="863698"/>
          </a:xfrm>
          <a:prstGeom prst="rect">
            <a:avLst/>
          </a:prstGeom>
          <a:noFill/>
        </p:spPr>
      </p:pic>
      <p:pic>
        <p:nvPicPr>
          <p:cNvPr id="6" name="Picture 5" descr="illustration showing the needle insertion site of a core needle biopsy along with details of the core needle and area to be biopsied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116632"/>
            <a:ext cx="9144000" cy="58312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8198358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cs typeface="Times New Roman" pitchFamily="18" charset="0"/>
              </a:rPr>
              <a:t>Pathological Diagnosis </a:t>
            </a:r>
            <a:endParaRPr lang="en-US" b="1" dirty="0"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>
                <a:ea typeface="Tahoma" pitchFamily="34" charset="0"/>
                <a:cs typeface="Tahoma" pitchFamily="34" charset="0"/>
              </a:rPr>
              <a:t>Once a biopsy specimen has been taken, cells are examined by a pathologist to determine whether they are normal or cancerous </a:t>
            </a:r>
          </a:p>
          <a:p>
            <a:pPr marL="0" indent="0">
              <a:buNone/>
            </a:pPr>
            <a:r>
              <a:rPr lang="en-US" sz="2800" dirty="0" smtClean="0">
                <a:ea typeface="Tahoma" pitchFamily="34" charset="0"/>
                <a:cs typeface="Tahoma" pitchFamily="34" charset="0"/>
              </a:rPr>
              <a:t>• Identification includes:</a:t>
            </a:r>
          </a:p>
          <a:p>
            <a:pPr marL="1257300" lvl="2" indent="-457200">
              <a:buFont typeface="Wingdings" pitchFamily="2" charset="2"/>
              <a:buChar char="§"/>
            </a:pPr>
            <a:r>
              <a:rPr lang="en-US" sz="2800" dirty="0" smtClean="0">
                <a:ea typeface="Tahoma" pitchFamily="34" charset="0"/>
                <a:cs typeface="Tahoma" pitchFamily="34" charset="0"/>
              </a:rPr>
              <a:t> </a:t>
            </a:r>
            <a:r>
              <a:rPr lang="en-US" sz="2800" dirty="0" smtClean="0">
                <a:ea typeface="Tahoma" pitchFamily="34" charset="0"/>
                <a:cs typeface="Tahoma" pitchFamily="34" charset="0"/>
              </a:rPr>
              <a:t>Type </a:t>
            </a:r>
            <a:r>
              <a:rPr lang="en-US" sz="2800" dirty="0" smtClean="0">
                <a:ea typeface="Tahoma" pitchFamily="34" charset="0"/>
                <a:cs typeface="Tahoma" pitchFamily="34" charset="0"/>
              </a:rPr>
              <a:t>of cancer (cell type)</a:t>
            </a:r>
          </a:p>
          <a:p>
            <a:pPr marL="1257300" lvl="2" indent="-457200">
              <a:buFont typeface="Wingdings" pitchFamily="2" charset="2"/>
              <a:buChar char="§"/>
            </a:pPr>
            <a:r>
              <a:rPr lang="en-US" sz="2800" dirty="0" smtClean="0">
                <a:ea typeface="Tahoma" pitchFamily="34" charset="0"/>
                <a:cs typeface="Tahoma" pitchFamily="34" charset="0"/>
              </a:rPr>
              <a:t> </a:t>
            </a:r>
            <a:r>
              <a:rPr lang="en-US" sz="2800" dirty="0" smtClean="0">
                <a:ea typeface="Tahoma" pitchFamily="34" charset="0"/>
                <a:cs typeface="Tahoma" pitchFamily="34" charset="0"/>
              </a:rPr>
              <a:t>Degree </a:t>
            </a:r>
            <a:r>
              <a:rPr lang="en-US" sz="2800" dirty="0" smtClean="0">
                <a:ea typeface="Tahoma" pitchFamily="34" charset="0"/>
                <a:cs typeface="Tahoma" pitchFamily="34" charset="0"/>
              </a:rPr>
              <a:t>of differentiation</a:t>
            </a:r>
          </a:p>
          <a:p>
            <a:pPr marL="1257300" lvl="2" indent="-457200">
              <a:buFont typeface="Wingdings" pitchFamily="2" charset="2"/>
              <a:buChar char="§"/>
            </a:pPr>
            <a:r>
              <a:rPr lang="en-US" sz="2800" dirty="0" smtClean="0">
                <a:ea typeface="Tahoma" pitchFamily="34" charset="0"/>
                <a:cs typeface="Tahoma" pitchFamily="34" charset="0"/>
              </a:rPr>
              <a:t> </a:t>
            </a:r>
            <a:r>
              <a:rPr lang="en-US" sz="2800" dirty="0" smtClean="0">
                <a:ea typeface="Tahoma" pitchFamily="34" charset="0"/>
                <a:cs typeface="Tahoma" pitchFamily="34" charset="0"/>
              </a:rPr>
              <a:t>Tumor grade</a:t>
            </a:r>
          </a:p>
          <a:p>
            <a:pPr marL="1257300" lvl="2" indent="-457200">
              <a:buFont typeface="Wingdings" pitchFamily="2" charset="2"/>
              <a:buChar char="§"/>
            </a:pPr>
            <a:r>
              <a:rPr lang="en-US" sz="2800" dirty="0" smtClean="0">
                <a:ea typeface="Tahoma" pitchFamily="34" charset="0"/>
                <a:cs typeface="Tahoma" pitchFamily="34" charset="0"/>
              </a:rPr>
              <a:t> Staging </a:t>
            </a:r>
            <a:endParaRPr lang="en-US" sz="2800" dirty="0">
              <a:ea typeface="Tahoma" pitchFamily="34" charset="0"/>
              <a:cs typeface="Tahoma" pitchFamily="34" charset="0"/>
            </a:endParaRPr>
          </a:p>
        </p:txBody>
      </p:sp>
      <p:pic>
        <p:nvPicPr>
          <p:cNvPr id="4" name="Picture 3" descr="MOH"/>
          <p:cNvPicPr/>
          <p:nvPr/>
        </p:nvPicPr>
        <p:blipFill>
          <a:blip r:embed="rId2" cstate="print"/>
          <a:srcRect l="26984" t="27005" r="26984" b="28593"/>
          <a:stretch>
            <a:fillRect/>
          </a:stretch>
        </p:blipFill>
        <p:spPr bwMode="auto">
          <a:xfrm>
            <a:off x="7570022" y="5013176"/>
            <a:ext cx="1573978" cy="1496112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3215910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cs typeface="Times New Roman" pitchFamily="18" charset="0"/>
              </a:rPr>
              <a:t>Grading and Differentiation </a:t>
            </a:r>
            <a:endParaRPr lang="en-US" b="1" dirty="0"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ea typeface="Tahoma" pitchFamily="34" charset="0"/>
                <a:cs typeface="Tahoma" pitchFamily="34" charset="0"/>
              </a:rPr>
              <a:t>Grading is based on how different cancer cells look from normal cells when viewed under a microscope. </a:t>
            </a:r>
          </a:p>
          <a:p>
            <a:endParaRPr lang="en-US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85971282"/>
              </p:ext>
            </p:extLst>
          </p:nvPr>
        </p:nvGraphicFramePr>
        <p:xfrm>
          <a:off x="971600" y="3140968"/>
          <a:ext cx="6096000" cy="266192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3048000"/>
                <a:gridCol w="30480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+mn-lt"/>
                          <a:ea typeface="Tahoma" pitchFamily="34" charset="0"/>
                          <a:cs typeface="Tahoma" pitchFamily="34" charset="0"/>
                        </a:rPr>
                        <a:t>GX </a:t>
                      </a:r>
                      <a:endParaRPr lang="en-US" dirty="0">
                        <a:latin typeface="+mn-lt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+mn-lt"/>
                          <a:ea typeface="Tahoma" pitchFamily="34" charset="0"/>
                          <a:cs typeface="Tahoma" pitchFamily="34" charset="0"/>
                        </a:rPr>
                        <a:t> Grade can not be assessed</a:t>
                      </a:r>
                      <a:endParaRPr lang="en-US" dirty="0">
                        <a:latin typeface="+mn-lt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+mn-lt"/>
                          <a:ea typeface="Tahoma" pitchFamily="34" charset="0"/>
                          <a:cs typeface="Tahoma" pitchFamily="34" charset="0"/>
                        </a:rPr>
                        <a:t>G1 </a:t>
                      </a:r>
                      <a:endParaRPr lang="en-US" dirty="0">
                        <a:latin typeface="+mn-lt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+mn-lt"/>
                          <a:ea typeface="Tahoma" pitchFamily="34" charset="0"/>
                          <a:cs typeface="Tahoma" pitchFamily="34" charset="0"/>
                        </a:rPr>
                        <a:t> Well-differentiated </a:t>
                      </a:r>
                    </a:p>
                    <a:p>
                      <a:endParaRPr lang="en-US" dirty="0">
                        <a:latin typeface="+mn-lt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+mn-lt"/>
                          <a:ea typeface="Tahoma" pitchFamily="34" charset="0"/>
                          <a:cs typeface="Tahoma" pitchFamily="34" charset="0"/>
                        </a:rPr>
                        <a:t>G2</a:t>
                      </a:r>
                      <a:r>
                        <a:rPr lang="en-US" baseline="0" dirty="0" smtClean="0">
                          <a:latin typeface="+mn-lt"/>
                          <a:ea typeface="Tahoma" pitchFamily="34" charset="0"/>
                          <a:cs typeface="Tahoma" pitchFamily="34" charset="0"/>
                        </a:rPr>
                        <a:t> </a:t>
                      </a:r>
                      <a:endParaRPr lang="en-US" dirty="0">
                        <a:latin typeface="+mn-lt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+mn-lt"/>
                          <a:ea typeface="Tahoma" pitchFamily="34" charset="0"/>
                          <a:cs typeface="Tahoma" pitchFamily="34" charset="0"/>
                        </a:rPr>
                        <a:t>Moderately-differentiated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dirty="0">
                        <a:latin typeface="+mn-lt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+mn-lt"/>
                          <a:ea typeface="Tahoma" pitchFamily="34" charset="0"/>
                          <a:cs typeface="Tahoma" pitchFamily="34" charset="0"/>
                        </a:rPr>
                        <a:t>G3</a:t>
                      </a:r>
                      <a:endParaRPr lang="en-US" dirty="0">
                        <a:latin typeface="+mn-lt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+mn-lt"/>
                          <a:ea typeface="Tahoma" pitchFamily="34" charset="0"/>
                          <a:cs typeface="Tahoma" pitchFamily="34" charset="0"/>
                        </a:rPr>
                        <a:t>Poorly-differentiated  </a:t>
                      </a:r>
                      <a:endParaRPr lang="en-US" dirty="0">
                        <a:latin typeface="+mn-lt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+mn-lt"/>
                          <a:ea typeface="Tahoma" pitchFamily="34" charset="0"/>
                          <a:cs typeface="Tahoma" pitchFamily="34" charset="0"/>
                        </a:rPr>
                        <a:t>G4</a:t>
                      </a:r>
                      <a:r>
                        <a:rPr lang="en-US" baseline="0" dirty="0" smtClean="0">
                          <a:latin typeface="+mn-lt"/>
                          <a:ea typeface="Tahoma" pitchFamily="34" charset="0"/>
                          <a:cs typeface="Tahoma" pitchFamily="34" charset="0"/>
                        </a:rPr>
                        <a:t> </a:t>
                      </a:r>
                      <a:endParaRPr lang="en-US" dirty="0">
                        <a:latin typeface="+mn-lt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+mn-lt"/>
                          <a:ea typeface="Tahoma" pitchFamily="34" charset="0"/>
                          <a:cs typeface="Tahoma" pitchFamily="34" charset="0"/>
                        </a:rPr>
                        <a:t>Undifferentiated</a:t>
                      </a:r>
                    </a:p>
                    <a:p>
                      <a:endParaRPr lang="en-US" dirty="0">
                        <a:latin typeface="+mn-lt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5" name="Picture 4" descr="MOH"/>
          <p:cNvPicPr/>
          <p:nvPr/>
        </p:nvPicPr>
        <p:blipFill>
          <a:blip r:embed="rId2" cstate="print"/>
          <a:srcRect l="26984" t="27005" r="26984" b="28593"/>
          <a:stretch>
            <a:fillRect/>
          </a:stretch>
        </p:blipFill>
        <p:spPr bwMode="auto">
          <a:xfrm>
            <a:off x="7570022" y="5013176"/>
            <a:ext cx="1573978" cy="1496112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7194537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cs typeface="Times New Roman" pitchFamily="18" charset="0"/>
              </a:rPr>
              <a:t>Biomarker Testing </a:t>
            </a:r>
            <a:endParaRPr lang="en-US" b="1" dirty="0"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124744"/>
            <a:ext cx="8229600" cy="4525963"/>
          </a:xfrm>
        </p:spPr>
        <p:txBody>
          <a:bodyPr>
            <a:normAutofit/>
          </a:bodyPr>
          <a:lstStyle/>
          <a:p>
            <a:r>
              <a:rPr lang="en-US" dirty="0" smtClean="0">
                <a:ea typeface="Tahoma" pitchFamily="34" charset="0"/>
                <a:cs typeface="Tahoma" pitchFamily="34" charset="0"/>
              </a:rPr>
              <a:t> </a:t>
            </a:r>
            <a:r>
              <a:rPr lang="en-US" b="1" dirty="0" smtClean="0">
                <a:ea typeface="Tahoma" pitchFamily="34" charset="0"/>
                <a:cs typeface="Tahoma" pitchFamily="34" charset="0"/>
              </a:rPr>
              <a:t>Predictive biomarkers </a:t>
            </a:r>
          </a:p>
          <a:p>
            <a:pPr lvl="1">
              <a:buFontTx/>
              <a:buChar char="-"/>
            </a:pPr>
            <a:r>
              <a:rPr lang="en-US" dirty="0">
                <a:ea typeface="Tahoma" pitchFamily="34" charset="0"/>
                <a:cs typeface="Tahoma" pitchFamily="34" charset="0"/>
              </a:rPr>
              <a:t>P</a:t>
            </a:r>
            <a:r>
              <a:rPr lang="en-US" dirty="0" smtClean="0">
                <a:ea typeface="Tahoma" pitchFamily="34" charset="0"/>
                <a:cs typeface="Tahoma" pitchFamily="34" charset="0"/>
              </a:rPr>
              <a:t>redict </a:t>
            </a:r>
            <a:r>
              <a:rPr lang="en-US" dirty="0" smtClean="0">
                <a:ea typeface="Tahoma" pitchFamily="34" charset="0"/>
                <a:cs typeface="Tahoma" pitchFamily="34" charset="0"/>
              </a:rPr>
              <a:t>whether or not a patient will respond to a given therapy</a:t>
            </a:r>
          </a:p>
          <a:p>
            <a:pPr marL="400050" lvl="1" indent="0">
              <a:buNone/>
            </a:pPr>
            <a:r>
              <a:rPr lang="en-US" dirty="0" smtClean="0">
                <a:ea typeface="Tahoma" pitchFamily="34" charset="0"/>
                <a:cs typeface="Tahoma" pitchFamily="34" charset="0"/>
              </a:rPr>
              <a:t> </a:t>
            </a:r>
            <a:r>
              <a:rPr lang="en-US" dirty="0" smtClean="0">
                <a:ea typeface="Tahoma" pitchFamily="34" charset="0"/>
                <a:cs typeface="Tahoma" pitchFamily="34" charset="0"/>
              </a:rPr>
              <a:t>– ER/PR</a:t>
            </a:r>
            <a:r>
              <a:rPr lang="en-US" dirty="0" smtClean="0">
                <a:ea typeface="Tahoma" pitchFamily="34" charset="0"/>
                <a:cs typeface="Tahoma" pitchFamily="34" charset="0"/>
              </a:rPr>
              <a:t>, </a:t>
            </a:r>
            <a:r>
              <a:rPr lang="en-US" dirty="0" smtClean="0">
                <a:ea typeface="Tahoma" pitchFamily="34" charset="0"/>
                <a:cs typeface="Tahoma" pitchFamily="34" charset="0"/>
              </a:rPr>
              <a:t>HER2 </a:t>
            </a:r>
            <a:r>
              <a:rPr lang="en-US" dirty="0" smtClean="0">
                <a:ea typeface="Tahoma" pitchFamily="34" charset="0"/>
                <a:cs typeface="Tahoma" pitchFamily="34" charset="0"/>
              </a:rPr>
              <a:t>in breast cancer</a:t>
            </a:r>
          </a:p>
          <a:p>
            <a:pPr marL="400050" lvl="1" indent="0">
              <a:buNone/>
            </a:pPr>
            <a:r>
              <a:rPr lang="en-US" dirty="0" smtClean="0">
                <a:ea typeface="Tahoma" pitchFamily="34" charset="0"/>
                <a:cs typeface="Tahoma" pitchFamily="34" charset="0"/>
              </a:rPr>
              <a:t> </a:t>
            </a:r>
            <a:r>
              <a:rPr lang="en-US" dirty="0" smtClean="0">
                <a:ea typeface="Tahoma" pitchFamily="34" charset="0"/>
                <a:cs typeface="Tahoma" pitchFamily="34" charset="0"/>
              </a:rPr>
              <a:t>– BCL2 </a:t>
            </a:r>
            <a:r>
              <a:rPr lang="en-US" dirty="0" smtClean="0">
                <a:ea typeface="Tahoma" pitchFamily="34" charset="0"/>
                <a:cs typeface="Tahoma" pitchFamily="34" charset="0"/>
              </a:rPr>
              <a:t>in CLL </a:t>
            </a:r>
          </a:p>
          <a:p>
            <a:pPr marL="0" indent="0">
              <a:buNone/>
            </a:pPr>
            <a:r>
              <a:rPr lang="en-US" dirty="0" smtClean="0">
                <a:ea typeface="Tahoma" pitchFamily="34" charset="0"/>
                <a:cs typeface="Tahoma" pitchFamily="34" charset="0"/>
              </a:rPr>
              <a:t>• </a:t>
            </a:r>
            <a:r>
              <a:rPr lang="en-US" b="1" dirty="0" smtClean="0">
                <a:ea typeface="Tahoma" pitchFamily="34" charset="0"/>
                <a:cs typeface="Tahoma" pitchFamily="34" charset="0"/>
              </a:rPr>
              <a:t>Prognostic biomarkers </a:t>
            </a:r>
          </a:p>
          <a:p>
            <a:pPr marL="400050" lvl="1" indent="0">
              <a:buNone/>
            </a:pPr>
            <a:r>
              <a:rPr lang="en-US" dirty="0" smtClean="0">
                <a:ea typeface="Tahoma" pitchFamily="34" charset="0"/>
                <a:cs typeface="Tahoma" pitchFamily="34" charset="0"/>
              </a:rPr>
              <a:t>- </a:t>
            </a:r>
            <a:r>
              <a:rPr lang="en-US" dirty="0" smtClean="0">
                <a:ea typeface="Tahoma" pitchFamily="34" charset="0"/>
                <a:cs typeface="Tahoma" pitchFamily="34" charset="0"/>
              </a:rPr>
              <a:t>Independent </a:t>
            </a:r>
            <a:r>
              <a:rPr lang="en-US" dirty="0" smtClean="0">
                <a:ea typeface="Tahoma" pitchFamily="34" charset="0"/>
                <a:cs typeface="Tahoma" pitchFamily="34" charset="0"/>
              </a:rPr>
              <a:t>measures of prognosis in a patient –PIK3CA tumor mutation </a:t>
            </a:r>
            <a:r>
              <a:rPr lang="en-US" dirty="0" smtClean="0">
                <a:ea typeface="Tahoma" pitchFamily="34" charset="0"/>
                <a:cs typeface="Tahoma" pitchFamily="34" charset="0"/>
              </a:rPr>
              <a:t>HER2–positive </a:t>
            </a:r>
            <a:r>
              <a:rPr lang="en-US" dirty="0" smtClean="0">
                <a:ea typeface="Tahoma" pitchFamily="34" charset="0"/>
                <a:cs typeface="Tahoma" pitchFamily="34" charset="0"/>
              </a:rPr>
              <a:t>metastatic breast cancer</a:t>
            </a:r>
            <a:endParaRPr lang="en-US" dirty="0">
              <a:ea typeface="Tahoma" pitchFamily="34" charset="0"/>
              <a:cs typeface="Tahoma" pitchFamily="34" charset="0"/>
            </a:endParaRPr>
          </a:p>
        </p:txBody>
      </p:sp>
      <p:pic>
        <p:nvPicPr>
          <p:cNvPr id="4" name="Picture 3" descr="MOH"/>
          <p:cNvPicPr/>
          <p:nvPr/>
        </p:nvPicPr>
        <p:blipFill>
          <a:blip r:embed="rId2" cstate="print"/>
          <a:srcRect l="26984" t="27005" r="26984" b="28593"/>
          <a:stretch>
            <a:fillRect/>
          </a:stretch>
        </p:blipFill>
        <p:spPr bwMode="auto">
          <a:xfrm>
            <a:off x="7570022" y="5373216"/>
            <a:ext cx="1573978" cy="1136072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7823899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537</TotalTime>
  <Words>682</Words>
  <Application>Microsoft Office PowerPoint</Application>
  <PresentationFormat>On-screen Show (4:3)</PresentationFormat>
  <Paragraphs>116</Paragraphs>
  <Slides>18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Office Theme</vt:lpstr>
      <vt:lpstr>Cancer Diagnosis, Staging &amp; Goals of Therapy</vt:lpstr>
      <vt:lpstr>Cancer Diagnosis</vt:lpstr>
      <vt:lpstr>Cancer Diagnosis </vt:lpstr>
      <vt:lpstr>Biopsy</vt:lpstr>
      <vt:lpstr>POSTER OF TAKING BIOPSY </vt:lpstr>
      <vt:lpstr>PowerPoint Presentation</vt:lpstr>
      <vt:lpstr>Pathological Diagnosis </vt:lpstr>
      <vt:lpstr>Grading and Differentiation </vt:lpstr>
      <vt:lpstr>Biomarker Testing </vt:lpstr>
      <vt:lpstr>Staging</vt:lpstr>
      <vt:lpstr>Staging </vt:lpstr>
      <vt:lpstr>TNM Staging  </vt:lpstr>
      <vt:lpstr>TNM Staging: Example </vt:lpstr>
      <vt:lpstr>Why is staging important? </vt:lpstr>
      <vt:lpstr>Goals of Cancer Therapy </vt:lpstr>
      <vt:lpstr>Treatment Modalities</vt:lpstr>
      <vt:lpstr> RESPONSE TO THERAPY  Response Evaluation Criteria in Solid Tumours (RECIST) </vt:lpstr>
      <vt:lpstr>References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Cancer Diagnosis, Staging &amp; Goals of Therapy</dc:title>
  <dc:creator>ROBERT MAKORI</dc:creator>
  <cp:lastModifiedBy>Hewlett-Packard Company</cp:lastModifiedBy>
  <cp:revision>27</cp:revision>
  <dcterms:created xsi:type="dcterms:W3CDTF">2019-04-25T06:22:21Z</dcterms:created>
  <dcterms:modified xsi:type="dcterms:W3CDTF">2019-05-29T14:50:41Z</dcterms:modified>
</cp:coreProperties>
</file>